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3"/>
  </p:notesMasterIdLst>
  <p:handoutMasterIdLst>
    <p:handoutMasterId r:id="rId24"/>
  </p:handoutMasterIdLst>
  <p:sldIdLst>
    <p:sldId id="368" r:id="rId5"/>
    <p:sldId id="317" r:id="rId6"/>
    <p:sldId id="305" r:id="rId7"/>
    <p:sldId id="306" r:id="rId8"/>
    <p:sldId id="357" r:id="rId9"/>
    <p:sldId id="356" r:id="rId10"/>
    <p:sldId id="358" r:id="rId11"/>
    <p:sldId id="359" r:id="rId12"/>
    <p:sldId id="360" r:id="rId13"/>
    <p:sldId id="361" r:id="rId14"/>
    <p:sldId id="363" r:id="rId15"/>
    <p:sldId id="364" r:id="rId16"/>
    <p:sldId id="365" r:id="rId17"/>
    <p:sldId id="366" r:id="rId18"/>
    <p:sldId id="367" r:id="rId19"/>
    <p:sldId id="308" r:id="rId20"/>
    <p:sldId id="309" r:id="rId21"/>
    <p:sldId id="310" r:id="rId22"/>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68"/>
            <p14:sldId id="317"/>
            <p14:sldId id="305"/>
            <p14:sldId id="306"/>
            <p14:sldId id="357"/>
            <p14:sldId id="356"/>
            <p14:sldId id="358"/>
            <p14:sldId id="359"/>
            <p14:sldId id="360"/>
            <p14:sldId id="361"/>
            <p14:sldId id="363"/>
            <p14:sldId id="364"/>
            <p14:sldId id="365"/>
            <p14:sldId id="366"/>
            <p14:sldId id="367"/>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9" autoAdjust="0"/>
    <p:restoredTop sz="94249" autoAdjust="0"/>
  </p:normalViewPr>
  <p:slideViewPr>
    <p:cSldViewPr snapToGrid="0">
      <p:cViewPr varScale="1">
        <p:scale>
          <a:sx n="62" d="100"/>
          <a:sy n="62" d="100"/>
        </p:scale>
        <p:origin x="820" y="56"/>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 Umapathy Eaganathan" userId="3e88f75f-24f1-45dc-9c56-d37a15a72da6" providerId="ADAL" clId="{C91E6FE9-B122-40F2-8751-390ABB49D64A}"/>
    <pc:docChg chg="addSld delSld modSld modMainMaster modSection">
      <pc:chgData name="Ts. Umapathy Eaganathan" userId="3e88f75f-24f1-45dc-9c56-d37a15a72da6" providerId="ADAL" clId="{C91E6FE9-B122-40F2-8751-390ABB49D64A}" dt="2024-01-08T15:47:09.126" v="81" actId="20577"/>
      <pc:docMkLst>
        <pc:docMk/>
      </pc:docMkLst>
      <pc:sldChg chg="del">
        <pc:chgData name="Ts. Umapathy Eaganathan" userId="3e88f75f-24f1-45dc-9c56-d37a15a72da6" providerId="ADAL" clId="{C91E6FE9-B122-40F2-8751-390ABB49D64A}" dt="2024-01-08T15:46:26.656" v="1" actId="2696"/>
        <pc:sldMkLst>
          <pc:docMk/>
          <pc:sldMk cId="66905897" sldId="322"/>
        </pc:sldMkLst>
      </pc:sldChg>
      <pc:sldChg chg="modSp add mod">
        <pc:chgData name="Ts. Umapathy Eaganathan" userId="3e88f75f-24f1-45dc-9c56-d37a15a72da6" providerId="ADAL" clId="{C91E6FE9-B122-40F2-8751-390ABB49D64A}" dt="2024-01-08T15:46:33.175" v="20" actId="20577"/>
        <pc:sldMkLst>
          <pc:docMk/>
          <pc:sldMk cId="2557705432" sldId="368"/>
        </pc:sldMkLst>
        <pc:spChg chg="mod">
          <ac:chgData name="Ts. Umapathy Eaganathan" userId="3e88f75f-24f1-45dc-9c56-d37a15a72da6" providerId="ADAL" clId="{C91E6FE9-B122-40F2-8751-390ABB49D64A}" dt="2024-01-08T15:46:33.175" v="20" actId="20577"/>
          <ac:spMkLst>
            <pc:docMk/>
            <pc:sldMk cId="2557705432" sldId="368"/>
            <ac:spMk id="5" creationId="{E5A64D6D-4F7B-C4E6-3DF0-51112DC6C859}"/>
          </ac:spMkLst>
        </pc:spChg>
      </pc:sldChg>
      <pc:sldMasterChg chg="modSp mod">
        <pc:chgData name="Ts. Umapathy Eaganathan" userId="3e88f75f-24f1-45dc-9c56-d37a15a72da6" providerId="ADAL" clId="{C91E6FE9-B122-40F2-8751-390ABB49D64A}" dt="2024-01-08T15:47:09.126" v="81" actId="20577"/>
        <pc:sldMasterMkLst>
          <pc:docMk/>
          <pc:sldMasterMk cId="0" sldId="2147483651"/>
        </pc:sldMasterMkLst>
        <pc:spChg chg="mod">
          <ac:chgData name="Ts. Umapathy Eaganathan" userId="3e88f75f-24f1-45dc-9c56-d37a15a72da6" providerId="ADAL" clId="{C91E6FE9-B122-40F2-8751-390ABB49D64A}" dt="2024-01-08T15:46:59.868" v="62" actId="20577"/>
          <ac:spMkLst>
            <pc:docMk/>
            <pc:sldMasterMk cId="0" sldId="2147483651"/>
            <ac:spMk id="3" creationId="{86DC117F-9549-84AD-C279-A42AEB20D920}"/>
          </ac:spMkLst>
        </pc:spChg>
        <pc:spChg chg="mod">
          <ac:chgData name="Ts. Umapathy Eaganathan" userId="3e88f75f-24f1-45dc-9c56-d37a15a72da6" providerId="ADAL" clId="{C91E6FE9-B122-40F2-8751-390ABB49D64A}" dt="2024-01-08T15:47:09.126" v="81" actId="20577"/>
          <ac:spMkLst>
            <pc:docMk/>
            <pc:sldMasterMk cId="0" sldId="2147483651"/>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CT024-3-3 Distributed Computer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Blockchain Concepts</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dirty="0">
                <a:latin typeface="Montserrat"/>
              </a:rPr>
              <a:t>Blockchain Concepts</a:t>
            </a:r>
            <a:endParaRPr lang="en-MY" dirty="0"/>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068588" y="1429092"/>
            <a:ext cx="10724242" cy="711199"/>
          </a:xfrm>
        </p:spPr>
        <p:txBody>
          <a:bodyPr/>
          <a:lstStyle/>
          <a:p>
            <a:pPr marL="0" indent="0">
              <a:buNone/>
            </a:pPr>
            <a:r>
              <a:rPr lang="en-US" sz="6600" kern="0" dirty="0"/>
              <a:t>Distributed Computer   Systems</a:t>
            </a:r>
          </a:p>
          <a:p>
            <a:pPr marL="0" indent="0">
              <a:buNone/>
            </a:pPr>
            <a:r>
              <a:rPr lang="en-US" sz="2800" kern="0" dirty="0"/>
              <a:t>    CT024-3-3-DCOMS and VE </a:t>
            </a:r>
          </a:p>
          <a:p>
            <a:pPr marL="0" indent="0">
              <a:buNone/>
            </a:pPr>
            <a:r>
              <a:rPr lang="en-US" dirty="0"/>
              <a:t>     </a:t>
            </a:r>
          </a:p>
        </p:txBody>
      </p:sp>
    </p:spTree>
    <p:extLst>
      <p:ext uri="{BB962C8B-B14F-4D97-AF65-F5344CB8AC3E}">
        <p14:creationId xmlns:p14="http://schemas.microsoft.com/office/powerpoint/2010/main" val="2557705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Bitcoin vs. </a:t>
            </a:r>
            <a:r>
              <a:rPr lang="en-US" dirty="0" err="1"/>
              <a:t>Blockchain</a:t>
            </a:r>
            <a:endParaRPr lang="en-US" dirty="0"/>
          </a:p>
        </p:txBody>
      </p:sp>
      <p:sp>
        <p:nvSpPr>
          <p:cNvPr id="3" name="Content Placeholder 2"/>
          <p:cNvSpPr>
            <a:spLocks noGrp="1"/>
          </p:cNvSpPr>
          <p:nvPr>
            <p:ph idx="1"/>
          </p:nvPr>
        </p:nvSpPr>
        <p:spPr/>
        <p:txBody>
          <a:bodyPr/>
          <a:lstStyle/>
          <a:p>
            <a:pPr algn="just"/>
            <a:r>
              <a:rPr lang="en-US" sz="1800" dirty="0"/>
              <a:t>The goal of </a:t>
            </a:r>
            <a:r>
              <a:rPr lang="en-US" sz="1800" dirty="0" err="1"/>
              <a:t>blockchain</a:t>
            </a:r>
            <a:r>
              <a:rPr lang="en-US" sz="1800" dirty="0"/>
              <a:t> is to allow digital information to be recorded and distributed, but not edited. </a:t>
            </a:r>
            <a:r>
              <a:rPr lang="en-US" sz="1800" dirty="0" err="1"/>
              <a:t>Blockchain</a:t>
            </a:r>
            <a:r>
              <a:rPr lang="en-US" sz="1800" dirty="0"/>
              <a:t> technology was first outlined in 1991 by Stuart Haber and W. Scott </a:t>
            </a:r>
            <a:r>
              <a:rPr lang="en-US" sz="1800" dirty="0" err="1"/>
              <a:t>Stornetta</a:t>
            </a:r>
            <a:r>
              <a:rPr lang="en-US" sz="1800" dirty="0"/>
              <a:t>, two researchers who wanted to implement a system where document timestamps could not be tampered with. But it wasn’t until almost two decades later, with the launch of Bitcoin in January 2009, that </a:t>
            </a:r>
            <a:r>
              <a:rPr lang="en-US" sz="1800" dirty="0" err="1"/>
              <a:t>blockchain</a:t>
            </a:r>
            <a:r>
              <a:rPr lang="en-US" sz="1800" dirty="0"/>
              <a:t> had its first real-world application.</a:t>
            </a:r>
          </a:p>
          <a:p>
            <a:pPr algn="just"/>
            <a:r>
              <a:rPr lang="en-US" sz="1800" dirty="0"/>
              <a:t>The Bitcoin protocol is built on a </a:t>
            </a:r>
            <a:r>
              <a:rPr lang="en-US" sz="1800" dirty="0" err="1"/>
              <a:t>blockchain</a:t>
            </a:r>
            <a:r>
              <a:rPr lang="en-US" sz="1800" dirty="0"/>
              <a:t>.</a:t>
            </a:r>
          </a:p>
          <a:p>
            <a:pPr algn="just"/>
            <a:endParaRPr lang="en-US" sz="1800" dirty="0"/>
          </a:p>
          <a:p>
            <a:r>
              <a:rPr lang="en-US" sz="1800" dirty="0"/>
              <a:t>The Bitcoin protocol is built on a </a:t>
            </a:r>
            <a:r>
              <a:rPr lang="en-US" sz="1800" dirty="0" err="1"/>
              <a:t>blockchain</a:t>
            </a:r>
            <a:r>
              <a:rPr lang="en-US" sz="1800" dirty="0"/>
              <a:t>. In a research paper introducing the digital currency, Bitcoin’s pseudonymous creator, Satoshi </a:t>
            </a:r>
            <a:r>
              <a:rPr lang="en-US" sz="1800" dirty="0" err="1"/>
              <a:t>Nakamoto</a:t>
            </a:r>
            <a:r>
              <a:rPr lang="en-US" sz="1800" dirty="0"/>
              <a:t>, referred to it as “a new electronic cash system that’s fully peer-to-peer, with no trusted third party”.  </a:t>
            </a:r>
          </a:p>
          <a:p>
            <a:pPr algn="just"/>
            <a:endParaRPr lang="en-US" sz="1800" dirty="0"/>
          </a:p>
        </p:txBody>
      </p:sp>
    </p:spTree>
    <p:extLst>
      <p:ext uri="{BB962C8B-B14F-4D97-AF65-F5344CB8AC3E}">
        <p14:creationId xmlns:p14="http://schemas.microsoft.com/office/powerpoint/2010/main" val="63552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Bitcoin vs. </a:t>
            </a:r>
            <a:r>
              <a:rPr lang="en-US" dirty="0" err="1"/>
              <a:t>Blockchain</a:t>
            </a:r>
            <a:endParaRPr lang="en-US" dirty="0"/>
          </a:p>
        </p:txBody>
      </p:sp>
      <p:sp>
        <p:nvSpPr>
          <p:cNvPr id="3" name="Content Placeholder 2"/>
          <p:cNvSpPr>
            <a:spLocks noGrp="1"/>
          </p:cNvSpPr>
          <p:nvPr>
            <p:ph idx="1"/>
          </p:nvPr>
        </p:nvSpPr>
        <p:spPr/>
        <p:txBody>
          <a:bodyPr/>
          <a:lstStyle/>
          <a:p>
            <a:pPr algn="just"/>
            <a:r>
              <a:rPr lang="en-US" sz="1800" dirty="0"/>
              <a:t>Currently, there is a vast variety of </a:t>
            </a:r>
            <a:r>
              <a:rPr lang="en-US" sz="1800" dirty="0" err="1"/>
              <a:t>blockchain</a:t>
            </a:r>
            <a:r>
              <a:rPr lang="en-US" sz="1800" dirty="0"/>
              <a:t>-based projects looking to implement </a:t>
            </a:r>
            <a:r>
              <a:rPr lang="en-US" sz="1800" dirty="0" err="1"/>
              <a:t>blockchain</a:t>
            </a:r>
            <a:r>
              <a:rPr lang="en-US" sz="1800" dirty="0"/>
              <a:t> in ways to help society other than just recording transactions. One good example is that of </a:t>
            </a:r>
            <a:r>
              <a:rPr lang="en-US" sz="1800" dirty="0" err="1"/>
              <a:t>blockchain</a:t>
            </a:r>
            <a:r>
              <a:rPr lang="en-US" sz="1800" dirty="0"/>
              <a:t> being used as a way to vote in democratic elections. The nature of </a:t>
            </a:r>
            <a:r>
              <a:rPr lang="en-US" sz="1800" dirty="0" err="1"/>
              <a:t>blockchain’s</a:t>
            </a:r>
            <a:r>
              <a:rPr lang="en-US" sz="1800" dirty="0"/>
              <a:t> immutability means that fraudulent voting would become far more difficult to occur. </a:t>
            </a:r>
          </a:p>
          <a:p>
            <a:pPr algn="just"/>
            <a:r>
              <a:rPr lang="en-US" sz="1800" dirty="0"/>
              <a:t>For example, a voting system could work such that each citizen of a country would be issued a single </a:t>
            </a:r>
            <a:r>
              <a:rPr lang="en-US" sz="1800" dirty="0" err="1"/>
              <a:t>cryptocurrency</a:t>
            </a:r>
            <a:r>
              <a:rPr lang="en-US" sz="1800" dirty="0"/>
              <a:t> or token. Each candidate would then be given a specific wallet address, and the voters would send their token or crypto to whichever candidate's address they wish to vote for. The transparent and traceable nature of </a:t>
            </a:r>
            <a:r>
              <a:rPr lang="en-US" sz="1800" dirty="0" err="1"/>
              <a:t>blockchain</a:t>
            </a:r>
            <a:r>
              <a:rPr lang="en-US" sz="1800" dirty="0"/>
              <a:t> would eliminate the need for human vote counting as well as the ability of bad actors to tamper with physical ballots.</a:t>
            </a:r>
          </a:p>
        </p:txBody>
      </p:sp>
    </p:spTree>
    <p:extLst>
      <p:ext uri="{BB962C8B-B14F-4D97-AF65-F5344CB8AC3E}">
        <p14:creationId xmlns:p14="http://schemas.microsoft.com/office/powerpoint/2010/main" val="1659880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Blockchain</a:t>
            </a:r>
            <a:endParaRPr lang="en-US" dirty="0"/>
          </a:p>
        </p:txBody>
      </p:sp>
      <p:sp>
        <p:nvSpPr>
          <p:cNvPr id="3" name="Content Placeholder 2"/>
          <p:cNvSpPr>
            <a:spLocks noGrp="1"/>
          </p:cNvSpPr>
          <p:nvPr>
            <p:ph idx="1"/>
          </p:nvPr>
        </p:nvSpPr>
        <p:spPr/>
        <p:txBody>
          <a:bodyPr/>
          <a:lstStyle/>
          <a:p>
            <a:r>
              <a:rPr lang="en-US" sz="2400" b="1" dirty="0"/>
              <a:t>Pros</a:t>
            </a:r>
          </a:p>
          <a:p>
            <a:r>
              <a:rPr lang="en-US" sz="1800" dirty="0"/>
              <a:t>Improved accuracy by removing human involvement in verification</a:t>
            </a:r>
          </a:p>
          <a:p>
            <a:r>
              <a:rPr lang="en-US" sz="1800" dirty="0"/>
              <a:t>Cost reductions by eliminating third-party verification</a:t>
            </a:r>
          </a:p>
          <a:p>
            <a:r>
              <a:rPr lang="en-US" sz="1800" dirty="0"/>
              <a:t>Decentralization makes it harder to tamper with</a:t>
            </a:r>
          </a:p>
          <a:p>
            <a:r>
              <a:rPr lang="en-US" sz="1800" dirty="0"/>
              <a:t>Transactions are secure, private, and efficient</a:t>
            </a:r>
          </a:p>
          <a:p>
            <a:r>
              <a:rPr lang="en-US" sz="1800" dirty="0"/>
              <a:t>Transparent technology</a:t>
            </a:r>
          </a:p>
          <a:p>
            <a:r>
              <a:rPr lang="en-US" sz="1800" dirty="0"/>
              <a:t>Provides a banking alternative and way to secure personal information for citizens of countries with unstable or underdeveloped governments</a:t>
            </a:r>
          </a:p>
          <a:p>
            <a:r>
              <a:rPr lang="en-US" sz="2400" b="1" dirty="0"/>
              <a:t>Cons</a:t>
            </a:r>
          </a:p>
          <a:p>
            <a:r>
              <a:rPr lang="en-US" sz="1800" dirty="0"/>
              <a:t>Significant technology cost associated with mining bitcoin</a:t>
            </a:r>
          </a:p>
          <a:p>
            <a:r>
              <a:rPr lang="en-US" sz="1800" dirty="0"/>
              <a:t>Low transactions per second</a:t>
            </a:r>
          </a:p>
          <a:p>
            <a:r>
              <a:rPr lang="en-US" sz="1800" dirty="0"/>
              <a:t>History of use in illicit activities</a:t>
            </a:r>
          </a:p>
          <a:p>
            <a:pPr marL="0" indent="0">
              <a:buNone/>
            </a:pPr>
            <a:br>
              <a:rPr lang="en-US" sz="1800" dirty="0"/>
            </a:br>
            <a:endParaRPr lang="en-US" sz="1800" dirty="0"/>
          </a:p>
        </p:txBody>
      </p:sp>
    </p:spTree>
    <p:extLst>
      <p:ext uri="{BB962C8B-B14F-4D97-AF65-F5344CB8AC3E}">
        <p14:creationId xmlns:p14="http://schemas.microsoft.com/office/powerpoint/2010/main" val="1340152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a:t>
            </a:r>
            <a:r>
              <a:rPr lang="en-US" dirty="0" err="1"/>
              <a:t>Blockchain</a:t>
            </a:r>
            <a:r>
              <a:rPr lang="en-US" dirty="0"/>
              <a:t> Used?</a:t>
            </a:r>
          </a:p>
        </p:txBody>
      </p:sp>
      <p:sp>
        <p:nvSpPr>
          <p:cNvPr id="3" name="Content Placeholder 2"/>
          <p:cNvSpPr>
            <a:spLocks noGrp="1"/>
          </p:cNvSpPr>
          <p:nvPr>
            <p:ph idx="1"/>
          </p:nvPr>
        </p:nvSpPr>
        <p:spPr/>
        <p:txBody>
          <a:bodyPr/>
          <a:lstStyle/>
          <a:p>
            <a:pPr algn="just"/>
            <a:r>
              <a:rPr lang="en-US" sz="1800" dirty="0"/>
              <a:t>As we now know, blocks on Bitcoin’s </a:t>
            </a:r>
            <a:r>
              <a:rPr lang="en-US" sz="1800" dirty="0" err="1"/>
              <a:t>blockchain</a:t>
            </a:r>
            <a:r>
              <a:rPr lang="en-US" sz="1800" dirty="0"/>
              <a:t> store data about monetary transactions. But it turns out that </a:t>
            </a:r>
            <a:r>
              <a:rPr lang="en-US" sz="1800" dirty="0" err="1"/>
              <a:t>blockchain</a:t>
            </a:r>
            <a:r>
              <a:rPr lang="en-US" sz="1800" dirty="0"/>
              <a:t> is actually a reliable way of storing data about other types of transactions, as well.</a:t>
            </a:r>
          </a:p>
          <a:p>
            <a:pPr algn="just"/>
            <a:r>
              <a:rPr lang="en-US" sz="1800" dirty="0"/>
              <a:t>Some companies that have already incorporated </a:t>
            </a:r>
            <a:r>
              <a:rPr lang="en-US" sz="1800" dirty="0" err="1"/>
              <a:t>blockchain</a:t>
            </a:r>
            <a:r>
              <a:rPr lang="en-US" sz="1800" dirty="0"/>
              <a:t> include Walmart, Pfizer, AIG, Siemens, Unilever, and a host of others. For example, IBM has created its Food Trust blockchain</a:t>
            </a:r>
            <a:r>
              <a:rPr lang="en-US" sz="1800" baseline="30000" dirty="0"/>
              <a:t>1</a:t>
            </a:r>
          </a:p>
          <a:p>
            <a:pPr algn="just"/>
            <a:r>
              <a:rPr lang="en-US" sz="1800" dirty="0"/>
              <a:t>﻿ to trace the journey that food products take to get to its locations.</a:t>
            </a:r>
          </a:p>
          <a:p>
            <a:pPr algn="just"/>
            <a:r>
              <a:rPr lang="en-US" sz="1800" dirty="0"/>
              <a:t>Why do this? The food industry has seen countless outbreaks of e Coli, salmonella, listeria, as well as hazardous materials being accidentally introduced to foods. In the past, it has taken weeks to find the source of these outbreaks or the cause of sickness from what people are eating.</a:t>
            </a:r>
          </a:p>
          <a:p>
            <a:endParaRPr lang="en-US" dirty="0"/>
          </a:p>
        </p:txBody>
      </p:sp>
    </p:spTree>
    <p:extLst>
      <p:ext uri="{BB962C8B-B14F-4D97-AF65-F5344CB8AC3E}">
        <p14:creationId xmlns:p14="http://schemas.microsoft.com/office/powerpoint/2010/main" val="3091207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1800" dirty="0"/>
              <a:t>Using </a:t>
            </a:r>
            <a:r>
              <a:rPr lang="en-US" sz="1800" dirty="0" err="1"/>
              <a:t>blockchain</a:t>
            </a:r>
            <a:r>
              <a:rPr lang="en-US" sz="1800" dirty="0"/>
              <a:t> gives brands the ability to track a food product’s route from its origin, through each stop it makes, and finally its delivery. If a food is found to be contaminated, then it can be traced all the way back through each stop to its origin. </a:t>
            </a:r>
          </a:p>
          <a:p>
            <a:pPr algn="just"/>
            <a:endParaRPr lang="en-US" sz="1800" dirty="0"/>
          </a:p>
          <a:p>
            <a:pPr algn="just"/>
            <a:r>
              <a:rPr lang="en-US" sz="1800" dirty="0"/>
              <a:t>Not only that, but these companies can also now see everything else it may have come in contact with, allowing the identification of the problem to occur far sooner, potentially saving lives. This is one example of </a:t>
            </a:r>
            <a:r>
              <a:rPr lang="en-US" sz="1800" dirty="0" err="1"/>
              <a:t>blockchains</a:t>
            </a:r>
            <a:r>
              <a:rPr lang="en-US" sz="1800" dirty="0"/>
              <a:t> in practice, but there are many other forms of </a:t>
            </a:r>
            <a:r>
              <a:rPr lang="en-US" sz="1800" dirty="0" err="1"/>
              <a:t>blockchain</a:t>
            </a:r>
            <a:r>
              <a:rPr lang="en-US" sz="1800" dirty="0"/>
              <a:t> implementation.</a:t>
            </a:r>
          </a:p>
          <a:p>
            <a:endParaRPr lang="en-US" dirty="0"/>
          </a:p>
        </p:txBody>
      </p:sp>
      <p:sp>
        <p:nvSpPr>
          <p:cNvPr id="4" name="Title 1"/>
          <p:cNvSpPr>
            <a:spLocks noGrp="1"/>
          </p:cNvSpPr>
          <p:nvPr>
            <p:ph type="title"/>
          </p:nvPr>
        </p:nvSpPr>
        <p:spPr>
          <a:xfrm>
            <a:off x="2009775" y="274638"/>
            <a:ext cx="7042150" cy="1143000"/>
          </a:xfrm>
        </p:spPr>
        <p:txBody>
          <a:bodyPr/>
          <a:lstStyle/>
          <a:p>
            <a:r>
              <a:rPr lang="en-US" dirty="0"/>
              <a:t>How is </a:t>
            </a:r>
            <a:r>
              <a:rPr lang="en-US" dirty="0" err="1"/>
              <a:t>Blockchain</a:t>
            </a:r>
            <a:r>
              <a:rPr lang="en-US" dirty="0"/>
              <a:t> Used?</a:t>
            </a:r>
          </a:p>
        </p:txBody>
      </p:sp>
    </p:spTree>
    <p:extLst>
      <p:ext uri="{BB962C8B-B14F-4D97-AF65-F5344CB8AC3E}">
        <p14:creationId xmlns:p14="http://schemas.microsoft.com/office/powerpoint/2010/main" val="426688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Banking and Finance</a:t>
            </a:r>
          </a:p>
          <a:p>
            <a:r>
              <a:rPr lang="en-US" dirty="0"/>
              <a:t>Currency</a:t>
            </a:r>
          </a:p>
          <a:p>
            <a:r>
              <a:rPr lang="en-US" dirty="0"/>
              <a:t>Healthcare</a:t>
            </a:r>
          </a:p>
          <a:p>
            <a:r>
              <a:rPr lang="en-US" dirty="0"/>
              <a:t>Records of Property</a:t>
            </a:r>
          </a:p>
          <a:p>
            <a:r>
              <a:rPr lang="en-US" dirty="0"/>
              <a:t>Smart Contracts</a:t>
            </a:r>
          </a:p>
          <a:p>
            <a:r>
              <a:rPr lang="en-US" dirty="0"/>
              <a:t>Supply Chains</a:t>
            </a:r>
          </a:p>
          <a:p>
            <a:r>
              <a:rPr lang="en-US" dirty="0"/>
              <a:t>Voting</a:t>
            </a:r>
          </a:p>
          <a:p>
            <a:endParaRPr lang="en-US" dirty="0"/>
          </a:p>
        </p:txBody>
      </p:sp>
      <p:sp>
        <p:nvSpPr>
          <p:cNvPr id="4" name="Title 1"/>
          <p:cNvSpPr>
            <a:spLocks noGrp="1"/>
          </p:cNvSpPr>
          <p:nvPr>
            <p:ph type="title"/>
          </p:nvPr>
        </p:nvSpPr>
        <p:spPr>
          <a:xfrm>
            <a:off x="2009775" y="274638"/>
            <a:ext cx="7042150" cy="1143000"/>
          </a:xfrm>
        </p:spPr>
        <p:txBody>
          <a:bodyPr/>
          <a:lstStyle/>
          <a:p>
            <a:r>
              <a:rPr lang="en-US" dirty="0"/>
              <a:t>How is </a:t>
            </a:r>
            <a:r>
              <a:rPr lang="en-US" dirty="0" err="1"/>
              <a:t>Blockchain</a:t>
            </a:r>
            <a:r>
              <a:rPr lang="en-US" dirty="0"/>
              <a:t> Used?</a:t>
            </a:r>
          </a:p>
        </p:txBody>
      </p:sp>
    </p:spTree>
    <p:extLst>
      <p:ext uri="{BB962C8B-B14F-4D97-AF65-F5344CB8AC3E}">
        <p14:creationId xmlns:p14="http://schemas.microsoft.com/office/powerpoint/2010/main" val="3721336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pPr lvl="0"/>
            <a:r>
              <a:rPr lang="en-US" dirty="0"/>
              <a:t>What a block chain is?</a:t>
            </a:r>
          </a:p>
          <a:p>
            <a:pPr lvl="0"/>
            <a:r>
              <a:rPr lang="en-US" dirty="0"/>
              <a:t>How it works on basic level?</a:t>
            </a:r>
          </a:p>
          <a:p>
            <a:pPr lvl="0"/>
            <a:r>
              <a:rPr lang="en-US" dirty="0"/>
              <a:t>What problems it solves?</a:t>
            </a:r>
          </a:p>
          <a:p>
            <a:pPr lvl="0"/>
            <a:r>
              <a:rPr lang="en-US" dirty="0"/>
              <a:t>List at least two Pros and Cons of Block chain.</a:t>
            </a:r>
          </a:p>
          <a:p>
            <a:pPr lvl="0"/>
            <a:r>
              <a:rPr lang="en-US" dirty="0"/>
              <a:t>How is block chain used?</a:t>
            </a:r>
          </a:p>
          <a:p>
            <a:endParaRPr lang="en-US" dirty="0"/>
          </a:p>
        </p:txBody>
      </p:sp>
    </p:spTree>
    <p:extLst>
      <p:ext uri="{BB962C8B-B14F-4D97-AF65-F5344CB8AC3E}">
        <p14:creationId xmlns:p14="http://schemas.microsoft.com/office/powerpoint/2010/main" val="372688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r>
              <a:rPr lang="en-US" altLang="en-US" sz="2800" dirty="0">
                <a:latin typeface="Arial" panose="020B0604020202020204" pitchFamily="34" charset="0"/>
                <a:cs typeface="Arial" panose="020B0604020202020204" pitchFamily="34" charset="0"/>
              </a:rPr>
              <a:t>Block chain</a:t>
            </a:r>
          </a:p>
          <a:p>
            <a:r>
              <a:rPr lang="en-US" altLang="en-US" sz="2800" dirty="0">
                <a:latin typeface="Arial" panose="020B0604020202020204" pitchFamily="34" charset="0"/>
                <a:cs typeface="Arial" panose="020B0604020202020204" pitchFamily="34" charset="0"/>
              </a:rPr>
              <a:t>Storage Structure</a:t>
            </a:r>
          </a:p>
          <a:p>
            <a:r>
              <a:rPr lang="en-US" altLang="en-US" sz="2800" dirty="0">
                <a:latin typeface="Arial" panose="020B0604020202020204" pitchFamily="34" charset="0"/>
                <a:cs typeface="Arial" panose="020B0604020202020204" pitchFamily="34" charset="0"/>
              </a:rPr>
              <a:t>Security</a:t>
            </a:r>
          </a:p>
          <a:p>
            <a:r>
              <a:rPr lang="en-US" altLang="en-US" sz="2800" dirty="0">
                <a:latin typeface="Arial" panose="020B0604020202020204" pitchFamily="34" charset="0"/>
                <a:cs typeface="Arial" panose="020B0604020202020204" pitchFamily="34" charset="0"/>
              </a:rPr>
              <a:t>Usage</a:t>
            </a:r>
          </a:p>
          <a:p>
            <a:endParaRPr lang="en-MY" dirty="0"/>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9" name="Content Placeholder 8">
            <a:extLst>
              <a:ext uri="{FF2B5EF4-FFF2-40B4-BE49-F238E27FC236}">
                <a16:creationId xmlns:a16="http://schemas.microsoft.com/office/drawing/2014/main" id="{160D1C6E-2053-4E08-F1D3-C2DBE5B07258}"/>
              </a:ext>
            </a:extLst>
          </p:cNvPr>
          <p:cNvSpPr>
            <a:spLocks noGrp="1"/>
          </p:cNvSpPr>
          <p:nvPr>
            <p:ph sz="quarter" idx="4"/>
          </p:nvPr>
        </p:nvSpPr>
        <p:spPr/>
        <p:txBody>
          <a:bodyPr/>
          <a:lstStyle/>
          <a:p>
            <a:r>
              <a:rPr lang="en-US" dirty="0"/>
              <a:t>Security Issues in DS</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95352" y="274638"/>
            <a:ext cx="10457373" cy="1143000"/>
          </a:xfrm>
        </p:spPr>
        <p:txBody>
          <a:bodyPr/>
          <a:lstStyle/>
          <a:p>
            <a:r>
              <a:rPr lang="en-MY" dirty="0"/>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Discuss in detail the advantages of blockchain in DS</a:t>
            </a:r>
          </a:p>
          <a:p>
            <a:r>
              <a:rPr lang="en-US" dirty="0"/>
              <a:t>Differentiate various types of distributed ledger systems	</a:t>
            </a:r>
            <a:endParaRPr lang="en-MY" dirty="0"/>
          </a:p>
        </p:txBody>
      </p:sp>
    </p:spTree>
    <p:extLst>
      <p:ext uri="{BB962C8B-B14F-4D97-AF65-F5344CB8AC3E}">
        <p14:creationId xmlns:p14="http://schemas.microsoft.com/office/powerpoint/2010/main" val="200293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0" indent="0">
              <a:buNone/>
            </a:pPr>
            <a:r>
              <a:rPr lang="en-US" dirty="0"/>
              <a:t>1. </a:t>
            </a:r>
            <a:r>
              <a:rPr lang="en-US" sz="2800" dirty="0"/>
              <a:t>Understand Blockchain working principle and its applications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9137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061700" cy="4525962"/>
          </a:xfrm>
        </p:spPr>
        <p:txBody>
          <a:bodyPr/>
          <a:lstStyle/>
          <a:p>
            <a:pPr marL="0" indent="0">
              <a:buNone/>
            </a:pPr>
            <a:r>
              <a:rPr lang="en-US" dirty="0"/>
              <a:t>Blockchain </a:t>
            </a:r>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spTree>
    <p:extLst>
      <p:ext uri="{BB962C8B-B14F-4D97-AF65-F5344CB8AC3E}">
        <p14:creationId xmlns:p14="http://schemas.microsoft.com/office/powerpoint/2010/main" val="122217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8"/>
            <a:ext cx="11455214" cy="3485438"/>
          </a:xfrm>
        </p:spPr>
        <p:txBody>
          <a:bodyPr/>
          <a:lstStyle/>
          <a:p>
            <a:r>
              <a:rPr lang="en-MY" dirty="0"/>
              <a:t>Define what is process?</a:t>
            </a:r>
          </a:p>
          <a:p>
            <a:r>
              <a:rPr lang="en-MY" dirty="0"/>
              <a:t>Define what is thread?</a:t>
            </a:r>
          </a:p>
          <a:p>
            <a:r>
              <a:rPr lang="en-MY" dirty="0"/>
              <a:t>How does the process and thread have been implemented in DS?</a:t>
            </a:r>
          </a:p>
          <a:p>
            <a:pPr marL="0" indent="0">
              <a:buNone/>
            </a:pPr>
            <a:endParaRPr lang="en-MY" dirty="0"/>
          </a:p>
        </p:txBody>
      </p:sp>
    </p:spTree>
    <p:extLst>
      <p:ext uri="{BB962C8B-B14F-4D97-AF65-F5344CB8AC3E}">
        <p14:creationId xmlns:p14="http://schemas.microsoft.com/office/powerpoint/2010/main" val="11476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2605" y="288286"/>
            <a:ext cx="7042150" cy="1143000"/>
          </a:xfrm>
        </p:spPr>
        <p:txBody>
          <a:bodyPr/>
          <a:lstStyle/>
          <a:p>
            <a:r>
              <a:rPr lang="en-US" dirty="0" err="1"/>
              <a:t>Blockchain</a:t>
            </a:r>
            <a:r>
              <a:rPr lang="en-US" dirty="0"/>
              <a:t> - Storage Structures</a:t>
            </a:r>
          </a:p>
        </p:txBody>
      </p:sp>
      <p:pic>
        <p:nvPicPr>
          <p:cNvPr id="4" name="Picture 3"/>
          <p:cNvPicPr>
            <a:picLocks noChangeAspect="1"/>
          </p:cNvPicPr>
          <p:nvPr/>
        </p:nvPicPr>
        <p:blipFill>
          <a:blip r:embed="rId2"/>
          <a:stretch>
            <a:fillRect/>
          </a:stretch>
        </p:blipFill>
        <p:spPr>
          <a:xfrm>
            <a:off x="1853270" y="1587857"/>
            <a:ext cx="8488158" cy="4525962"/>
          </a:xfrm>
          <a:prstGeom prst="rect">
            <a:avLst/>
          </a:prstGeom>
        </p:spPr>
      </p:pic>
    </p:spTree>
    <p:extLst>
      <p:ext uri="{BB962C8B-B14F-4D97-AF65-F5344CB8AC3E}">
        <p14:creationId xmlns:p14="http://schemas.microsoft.com/office/powerpoint/2010/main" val="34025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20" y="-46464"/>
            <a:ext cx="7042150" cy="1143000"/>
          </a:xfrm>
        </p:spPr>
        <p:txBody>
          <a:bodyPr/>
          <a:lstStyle/>
          <a:p>
            <a:r>
              <a:rPr lang="en-US" dirty="0" err="1"/>
              <a:t>Blockchain</a:t>
            </a:r>
            <a:endParaRPr lang="en-US" dirty="0"/>
          </a:p>
        </p:txBody>
      </p:sp>
      <p:sp>
        <p:nvSpPr>
          <p:cNvPr id="3" name="Content Placeholder 2"/>
          <p:cNvSpPr>
            <a:spLocks noGrp="1"/>
          </p:cNvSpPr>
          <p:nvPr>
            <p:ph idx="1"/>
          </p:nvPr>
        </p:nvSpPr>
        <p:spPr>
          <a:xfrm>
            <a:off x="1524000" y="1498684"/>
            <a:ext cx="4531058" cy="4525962"/>
          </a:xfrm>
        </p:spPr>
        <p:txBody>
          <a:bodyPr/>
          <a:lstStyle/>
          <a:p>
            <a:pPr algn="just"/>
            <a:r>
              <a:rPr lang="en-US" sz="1600" dirty="0" err="1"/>
              <a:t>Blockchain</a:t>
            </a:r>
            <a:r>
              <a:rPr lang="en-US" sz="1600" dirty="0"/>
              <a:t> is a specific type of database.</a:t>
            </a:r>
          </a:p>
          <a:p>
            <a:pPr algn="just"/>
            <a:r>
              <a:rPr lang="en-US" sz="1600" dirty="0"/>
              <a:t>It differs from a typical database in the way it stores information; </a:t>
            </a:r>
            <a:r>
              <a:rPr lang="en-US" sz="1600" dirty="0" err="1"/>
              <a:t>blockchains</a:t>
            </a:r>
            <a:r>
              <a:rPr lang="en-US" sz="1600" dirty="0"/>
              <a:t> store data in blocks that are then chained together. </a:t>
            </a:r>
          </a:p>
          <a:p>
            <a:pPr algn="just"/>
            <a:r>
              <a:rPr lang="en-US" sz="1600" dirty="0"/>
              <a:t>As new data comes in it is entered into a fresh block. Once the block is filled with data it is chained onto the previous block, which makes the data chained together in chronological order.</a:t>
            </a:r>
          </a:p>
          <a:p>
            <a:pPr algn="just"/>
            <a:r>
              <a:rPr lang="en-US" sz="1600" dirty="0"/>
              <a:t>Different types of information can be stored on a </a:t>
            </a:r>
            <a:r>
              <a:rPr lang="en-US" sz="1600" dirty="0" err="1"/>
              <a:t>blockchain</a:t>
            </a:r>
            <a:r>
              <a:rPr lang="en-US" sz="1600" dirty="0"/>
              <a:t> but the most common use so far has been as a ledger for transactions. </a:t>
            </a:r>
          </a:p>
          <a:p>
            <a:pPr algn="just"/>
            <a:r>
              <a:rPr lang="en-US" sz="1600" dirty="0"/>
              <a:t>In Bitcoin’s case, </a:t>
            </a:r>
            <a:r>
              <a:rPr lang="en-US" sz="1600" dirty="0" err="1"/>
              <a:t>blockchain</a:t>
            </a:r>
            <a:r>
              <a:rPr lang="en-US" sz="1600" dirty="0"/>
              <a:t> is used in a decentralized way so that no single person or group has control—rather, all users collectively retain control.</a:t>
            </a:r>
          </a:p>
          <a:p>
            <a:endParaRPr lang="en-US" dirty="0"/>
          </a:p>
        </p:txBody>
      </p:sp>
      <p:pic>
        <p:nvPicPr>
          <p:cNvPr id="4" name="Picture 3"/>
          <p:cNvPicPr>
            <a:picLocks noChangeAspect="1"/>
          </p:cNvPicPr>
          <p:nvPr/>
        </p:nvPicPr>
        <p:blipFill>
          <a:blip r:embed="rId2"/>
          <a:stretch>
            <a:fillRect/>
          </a:stretch>
        </p:blipFill>
        <p:spPr>
          <a:xfrm>
            <a:off x="6055059" y="1473959"/>
            <a:ext cx="4612943" cy="4575412"/>
          </a:xfrm>
          <a:prstGeom prst="rect">
            <a:avLst/>
          </a:prstGeom>
        </p:spPr>
      </p:pic>
    </p:spTree>
    <p:extLst>
      <p:ext uri="{BB962C8B-B14F-4D97-AF65-F5344CB8AC3E}">
        <p14:creationId xmlns:p14="http://schemas.microsoft.com/office/powerpoint/2010/main" val="126881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472229"/>
            <a:ext cx="4589604" cy="4525962"/>
          </a:xfrm>
        </p:spPr>
        <p:txBody>
          <a:bodyPr/>
          <a:lstStyle/>
          <a:p>
            <a:pPr algn="just"/>
            <a:r>
              <a:rPr lang="en-US" sz="1800" dirty="0"/>
              <a:t>A database structures its data into tables whereas a </a:t>
            </a:r>
            <a:r>
              <a:rPr lang="en-US" sz="1800" dirty="0" err="1"/>
              <a:t>blockchain</a:t>
            </a:r>
            <a:r>
              <a:rPr lang="en-US" sz="1800" dirty="0"/>
              <a:t>, like its name implies, structures its data into chunks (blocks) that are chained together. </a:t>
            </a:r>
          </a:p>
          <a:p>
            <a:pPr algn="just"/>
            <a:r>
              <a:rPr lang="en-US" sz="1800" dirty="0"/>
              <a:t>This makes it so that all </a:t>
            </a:r>
            <a:r>
              <a:rPr lang="en-US" sz="1800" dirty="0" err="1"/>
              <a:t>blockchains</a:t>
            </a:r>
            <a:r>
              <a:rPr lang="en-US" sz="1800" dirty="0"/>
              <a:t> are databases but not all databases are </a:t>
            </a:r>
            <a:r>
              <a:rPr lang="en-US" sz="1800" dirty="0" err="1"/>
              <a:t>blockchains</a:t>
            </a:r>
            <a:r>
              <a:rPr lang="en-US" sz="1800" dirty="0"/>
              <a:t>. </a:t>
            </a:r>
          </a:p>
          <a:p>
            <a:pPr algn="just"/>
            <a:r>
              <a:rPr lang="en-US" sz="1800" dirty="0"/>
              <a:t>This system also inherently makes an irreversible timeline of data when implemented in a decentralized nature. </a:t>
            </a:r>
          </a:p>
          <a:p>
            <a:pPr algn="just"/>
            <a:r>
              <a:rPr lang="en-US" sz="1800" dirty="0"/>
              <a:t>When a block is filled it is set in stone and becomes a part of this timeline. Each block in the chain is given an exact timestamp when it is added to the chain.</a:t>
            </a:r>
          </a:p>
        </p:txBody>
      </p:sp>
      <p:sp>
        <p:nvSpPr>
          <p:cNvPr id="4" name="Title 1"/>
          <p:cNvSpPr>
            <a:spLocks noGrp="1"/>
          </p:cNvSpPr>
          <p:nvPr>
            <p:ph type="title"/>
          </p:nvPr>
        </p:nvSpPr>
        <p:spPr>
          <a:xfrm>
            <a:off x="2132605" y="329229"/>
            <a:ext cx="7042150" cy="1143000"/>
          </a:xfrm>
        </p:spPr>
        <p:txBody>
          <a:bodyPr/>
          <a:lstStyle/>
          <a:p>
            <a:r>
              <a:rPr lang="en-US" dirty="0" err="1"/>
              <a:t>Blockchain</a:t>
            </a:r>
            <a:r>
              <a:rPr lang="en-US" dirty="0"/>
              <a:t> - Storage Structures</a:t>
            </a:r>
          </a:p>
        </p:txBody>
      </p:sp>
      <p:pic>
        <p:nvPicPr>
          <p:cNvPr id="2" name="Picture 1"/>
          <p:cNvPicPr>
            <a:picLocks noChangeAspect="1"/>
          </p:cNvPicPr>
          <p:nvPr/>
        </p:nvPicPr>
        <p:blipFill>
          <a:blip r:embed="rId2"/>
          <a:stretch>
            <a:fillRect/>
          </a:stretch>
        </p:blipFill>
        <p:spPr>
          <a:xfrm>
            <a:off x="6113605" y="1583141"/>
            <a:ext cx="4554396" cy="4415051"/>
          </a:xfrm>
          <a:prstGeom prst="rect">
            <a:avLst/>
          </a:prstGeom>
        </p:spPr>
      </p:pic>
    </p:spTree>
    <p:extLst>
      <p:ext uri="{BB962C8B-B14F-4D97-AF65-F5344CB8AC3E}">
        <p14:creationId xmlns:p14="http://schemas.microsoft.com/office/powerpoint/2010/main" val="3480532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t>
            </a:r>
            <a:r>
              <a:rPr lang="en-US" dirty="0" err="1"/>
              <a:t>Blockchain</a:t>
            </a:r>
            <a:r>
              <a:rPr lang="en-US" dirty="0"/>
              <a:t> Secure?</a:t>
            </a:r>
          </a:p>
        </p:txBody>
      </p:sp>
      <p:sp>
        <p:nvSpPr>
          <p:cNvPr id="3" name="Content Placeholder 2"/>
          <p:cNvSpPr>
            <a:spLocks noGrp="1"/>
          </p:cNvSpPr>
          <p:nvPr>
            <p:ph idx="1"/>
          </p:nvPr>
        </p:nvSpPr>
        <p:spPr/>
        <p:txBody>
          <a:bodyPr/>
          <a:lstStyle/>
          <a:p>
            <a:pPr algn="just"/>
            <a:r>
              <a:rPr lang="en-US" sz="1800" dirty="0" err="1"/>
              <a:t>Blockchain</a:t>
            </a:r>
            <a:r>
              <a:rPr lang="en-US" sz="1800" dirty="0"/>
              <a:t> technology accounts for the issues of security and trust in several ways. First, new blocks are always stored linearly and chronologically. That is, they are always added to the “end” of the </a:t>
            </a:r>
            <a:r>
              <a:rPr lang="en-US" sz="1800" dirty="0" err="1"/>
              <a:t>blockchain</a:t>
            </a:r>
            <a:r>
              <a:rPr lang="en-US" sz="1800" dirty="0"/>
              <a:t>. </a:t>
            </a:r>
          </a:p>
          <a:p>
            <a:pPr algn="just"/>
            <a:r>
              <a:rPr lang="en-US" sz="1800" dirty="0"/>
              <a:t>After a block has been added to the end of the </a:t>
            </a:r>
            <a:r>
              <a:rPr lang="en-US" sz="1800" dirty="0" err="1"/>
              <a:t>blockchain</a:t>
            </a:r>
            <a:r>
              <a:rPr lang="en-US" sz="1800" dirty="0"/>
              <a:t>, it is very difficult to go back and alter the contents of the block unless the majority reached a consensus to do so. That’s because each block contains its own hash, along with the hash of the block before it, as well as the previously mentioned time stamp. Hash codes are created by a math function that turns digital information into a string of numbers and letters. If that information is edited in any way, the hash code changes as well.</a:t>
            </a:r>
          </a:p>
        </p:txBody>
      </p:sp>
    </p:spTree>
    <p:extLst>
      <p:ext uri="{BB962C8B-B14F-4D97-AF65-F5344CB8AC3E}">
        <p14:creationId xmlns:p14="http://schemas.microsoft.com/office/powerpoint/2010/main" val="277645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417638"/>
            <a:ext cx="4685138" cy="4525962"/>
          </a:xfrm>
        </p:spPr>
        <p:txBody>
          <a:bodyPr/>
          <a:lstStyle/>
          <a:p>
            <a:pPr algn="just"/>
            <a:r>
              <a:rPr lang="en-US" sz="1600" dirty="0"/>
              <a:t>Here’s why that’s important to security. Let’s say a hacker wants to alter the </a:t>
            </a:r>
            <a:r>
              <a:rPr lang="en-US" sz="1600" dirty="0" err="1"/>
              <a:t>blockchain</a:t>
            </a:r>
            <a:r>
              <a:rPr lang="en-US" sz="1600" dirty="0"/>
              <a:t> and steal Bitcoin from everyone else. If they were to alter their own single copy, it would no longer align with everyone else's copy. When everyone else cross-references their copies against each other, they would see this one copy stand out and that hacker's version of the chain would be cast away as illegitimate. </a:t>
            </a:r>
          </a:p>
          <a:p>
            <a:pPr algn="just"/>
            <a:endParaRPr lang="en-US" sz="1600" dirty="0"/>
          </a:p>
          <a:p>
            <a:pPr algn="just"/>
            <a:r>
              <a:rPr lang="en-US" sz="1600" dirty="0"/>
              <a:t>Succeeding with such a hack would require that the hacker simultaneously control and alter 51% of the copies of the </a:t>
            </a:r>
            <a:r>
              <a:rPr lang="en-US" sz="1600" dirty="0" err="1"/>
              <a:t>blockchain</a:t>
            </a:r>
            <a:r>
              <a:rPr lang="en-US" sz="1600" dirty="0"/>
              <a:t> so that their new copy becomes the majority copy and thus, the agreed-upon chain. Such an attack would also require an immense amount of money and resources as they would need to redo all of the blocks because they would now have different timestamps and hash codes. </a:t>
            </a:r>
          </a:p>
        </p:txBody>
      </p:sp>
      <p:sp>
        <p:nvSpPr>
          <p:cNvPr id="4" name="Title 1"/>
          <p:cNvSpPr>
            <a:spLocks noGrp="1"/>
          </p:cNvSpPr>
          <p:nvPr>
            <p:ph type="title"/>
          </p:nvPr>
        </p:nvSpPr>
        <p:spPr>
          <a:xfrm>
            <a:off x="2009775" y="274638"/>
            <a:ext cx="7042150" cy="1143000"/>
          </a:xfrm>
        </p:spPr>
        <p:txBody>
          <a:bodyPr/>
          <a:lstStyle/>
          <a:p>
            <a:r>
              <a:rPr lang="en-US" dirty="0"/>
              <a:t>Is </a:t>
            </a:r>
            <a:r>
              <a:rPr lang="en-US" dirty="0" err="1"/>
              <a:t>Blockchain</a:t>
            </a:r>
            <a:r>
              <a:rPr lang="en-US" dirty="0"/>
              <a:t> Secure?</a:t>
            </a:r>
          </a:p>
        </p:txBody>
      </p:sp>
      <p:pic>
        <p:nvPicPr>
          <p:cNvPr id="2" name="Picture 1"/>
          <p:cNvPicPr>
            <a:picLocks noChangeAspect="1"/>
          </p:cNvPicPr>
          <p:nvPr/>
        </p:nvPicPr>
        <p:blipFill>
          <a:blip r:embed="rId2"/>
          <a:stretch>
            <a:fillRect/>
          </a:stretch>
        </p:blipFill>
        <p:spPr>
          <a:xfrm>
            <a:off x="6255640" y="1417638"/>
            <a:ext cx="4289531" cy="5121322"/>
          </a:xfrm>
          <a:prstGeom prst="rect">
            <a:avLst/>
          </a:prstGeom>
        </p:spPr>
      </p:pic>
    </p:spTree>
    <p:extLst>
      <p:ext uri="{BB962C8B-B14F-4D97-AF65-F5344CB8AC3E}">
        <p14:creationId xmlns:p14="http://schemas.microsoft.com/office/powerpoint/2010/main" val="3112384421"/>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3.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1426</TotalTime>
  <Pages>11</Pages>
  <Words>1305</Words>
  <Application>Microsoft Office PowerPoint</Application>
  <PresentationFormat>Widescreen</PresentationFormat>
  <Paragraphs>87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Montserrat</vt:lpstr>
      <vt:lpstr>PT Sans</vt:lpstr>
      <vt:lpstr>UCTI-Template-foundation-level</vt:lpstr>
      <vt:lpstr>PowerPoint Presentation</vt:lpstr>
      <vt:lpstr>TOPIC LEARNING OUTCOMES</vt:lpstr>
      <vt:lpstr>Contents &amp; Structure</vt:lpstr>
      <vt:lpstr>Recap From Last Lesson</vt:lpstr>
      <vt:lpstr>Blockchain - Storage Structures</vt:lpstr>
      <vt:lpstr>Blockchain</vt:lpstr>
      <vt:lpstr>Blockchain - Storage Structures</vt:lpstr>
      <vt:lpstr>Is Blockchain Secure?</vt:lpstr>
      <vt:lpstr>Is Blockchain Secure?</vt:lpstr>
      <vt:lpstr>Bitcoin vs. Blockchain</vt:lpstr>
      <vt:lpstr>Bitcoin vs. Blockchain</vt:lpstr>
      <vt:lpstr>Blockchain</vt:lpstr>
      <vt:lpstr>How is Blockchain Used?</vt:lpstr>
      <vt:lpstr>How is Blockchain Used?</vt:lpstr>
      <vt:lpstr>How is Blockchain Used?</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Ts. Umapathy Eaganathan</cp:lastModifiedBy>
  <cp:revision>331</cp:revision>
  <cp:lastPrinted>2023-02-03T03:07:34Z</cp:lastPrinted>
  <dcterms:created xsi:type="dcterms:W3CDTF">2005-08-02T10:18:20Z</dcterms:created>
  <dcterms:modified xsi:type="dcterms:W3CDTF">2024-01-08T15:47:16Z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